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926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58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707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552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04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1465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1750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906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773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784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681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ACB37-5C11-4655-B947-20109D798E75}" type="datetimeFigureOut">
              <a:rPr lang="es-CL" smtClean="0"/>
              <a:t>07-09-2016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EA10B-484A-4F62-8069-14F17CEA58C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46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LEY NÚM. 20.880 </a:t>
            </a:r>
            <a:br>
              <a:rPr lang="es-CL" dirty="0" smtClean="0"/>
            </a:br>
            <a:r>
              <a:rPr lang="es-CL" dirty="0" smtClean="0"/>
              <a:t>SOBRE PROBIDAD EN LA FUNCIÓN PÚBLICA Y PREVENCIÓN DE LOS CONFLICTOS DE INTERESES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5326360"/>
            <a:ext cx="6400800" cy="622920"/>
          </a:xfrm>
        </p:spPr>
        <p:txBody>
          <a:bodyPr/>
          <a:lstStyle/>
          <a:p>
            <a:r>
              <a:rPr lang="es-CL" b="1" dirty="0" smtClean="0"/>
              <a:t>Administración Municipal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87745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492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DECLARACIÓN DE INTERESES Y PATRIMONIO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9. </a:t>
            </a:r>
            <a:r>
              <a:rPr lang="es-CL" dirty="0" smtClean="0"/>
              <a:t>Los </a:t>
            </a:r>
            <a:r>
              <a:rPr lang="es-CL" dirty="0"/>
              <a:t>funcionarios que cumplan funciones </a:t>
            </a:r>
            <a:r>
              <a:rPr lang="es-CL" dirty="0" smtClean="0"/>
              <a:t>directas </a:t>
            </a:r>
            <a:r>
              <a:rPr lang="es-CL" dirty="0"/>
              <a:t>de </a:t>
            </a:r>
            <a:r>
              <a:rPr lang="es-CL" dirty="0" smtClean="0"/>
              <a:t>fiscalización.</a:t>
            </a:r>
          </a:p>
          <a:p>
            <a:pPr marL="0" indent="0">
              <a:buNone/>
            </a:pPr>
            <a:r>
              <a:rPr lang="es-CL" dirty="0" smtClean="0"/>
              <a:t>10</a:t>
            </a:r>
            <a:r>
              <a:rPr lang="es-CL" dirty="0"/>
              <a:t>. </a:t>
            </a:r>
            <a:r>
              <a:rPr lang="es-CL" dirty="0" smtClean="0"/>
              <a:t>Las </a:t>
            </a:r>
            <a:r>
              <a:rPr lang="es-CL" dirty="0"/>
              <a:t>demás autoridades y personal de </a:t>
            </a:r>
            <a:r>
              <a:rPr lang="es-CL" dirty="0" smtClean="0"/>
              <a:t>planta </a:t>
            </a:r>
            <a:r>
              <a:rPr lang="es-CL" dirty="0"/>
              <a:t>y a contrata, que sean directivos, </a:t>
            </a:r>
            <a:r>
              <a:rPr lang="es-CL" dirty="0" smtClean="0"/>
              <a:t>profesionales </a:t>
            </a:r>
            <a:r>
              <a:rPr lang="es-CL" dirty="0"/>
              <a:t>y técnicos de la Administración </a:t>
            </a:r>
            <a:r>
              <a:rPr lang="es-CL" dirty="0" smtClean="0"/>
              <a:t>del </a:t>
            </a:r>
            <a:r>
              <a:rPr lang="es-CL" dirty="0"/>
              <a:t>Estado que se desempeñen hasta el tercer </a:t>
            </a:r>
            <a:r>
              <a:rPr lang="es-CL" dirty="0" smtClean="0"/>
              <a:t>nivel </a:t>
            </a:r>
            <a:r>
              <a:rPr lang="es-CL" dirty="0"/>
              <a:t>jerárquico </a:t>
            </a:r>
            <a:r>
              <a:rPr lang="es-CL" dirty="0" smtClean="0"/>
              <a:t>de </a:t>
            </a:r>
            <a:r>
              <a:rPr lang="es-CL" dirty="0"/>
              <a:t>la respectiva planta de la </a:t>
            </a:r>
            <a:r>
              <a:rPr lang="es-CL" dirty="0" smtClean="0"/>
              <a:t>entidad </a:t>
            </a:r>
            <a:r>
              <a:rPr lang="es-CL" dirty="0"/>
              <a:t>o su equivalente., ... </a:t>
            </a:r>
          </a:p>
        </p:txBody>
      </p:sp>
    </p:spTree>
    <p:extLst>
      <p:ext uri="{BB962C8B-B14F-4D97-AF65-F5344CB8AC3E}">
        <p14:creationId xmlns:p14="http://schemas.microsoft.com/office/powerpoint/2010/main" val="101775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492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DECLARACIÓN DE INTERESES Y PATRIMONIO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11. </a:t>
            </a:r>
            <a:r>
              <a:rPr lang="es-CL" dirty="0" smtClean="0"/>
              <a:t>Las </a:t>
            </a:r>
            <a:r>
              <a:rPr lang="es-CL" dirty="0"/>
              <a:t>personas contratadas a honorarios </a:t>
            </a:r>
            <a:r>
              <a:rPr lang="es-CL" dirty="0" smtClean="0"/>
              <a:t>que presten </a:t>
            </a:r>
            <a:r>
              <a:rPr lang="es-CL" dirty="0"/>
              <a:t>servicios en la Administración del </a:t>
            </a:r>
            <a:r>
              <a:rPr lang="es-CL" dirty="0" smtClean="0"/>
              <a:t>Estado</a:t>
            </a:r>
            <a:r>
              <a:rPr lang="es-CL" dirty="0"/>
              <a:t>, cuando perciban </a:t>
            </a:r>
            <a:r>
              <a:rPr lang="es-CL" dirty="0" smtClean="0"/>
              <a:t>regularmente una remuneración </a:t>
            </a:r>
            <a:r>
              <a:rPr lang="es-CL" dirty="0"/>
              <a:t>igual o superior al promedio </a:t>
            </a:r>
            <a:r>
              <a:rPr lang="es-CL" dirty="0" smtClean="0"/>
              <a:t>mensual de </a:t>
            </a:r>
            <a:r>
              <a:rPr lang="es-CL" dirty="0"/>
              <a:t>la recibida anualmente por un </a:t>
            </a:r>
            <a:r>
              <a:rPr lang="es-CL" dirty="0" smtClean="0"/>
              <a:t>funcionario </a:t>
            </a:r>
            <a:r>
              <a:rPr lang="es-CL" dirty="0"/>
              <a:t>que se desempeñe </a:t>
            </a:r>
            <a:r>
              <a:rPr lang="es-CL" dirty="0" smtClean="0"/>
              <a:t>en </a:t>
            </a:r>
            <a:r>
              <a:rPr lang="es-CL" dirty="0"/>
              <a:t>el tercer </a:t>
            </a:r>
            <a:r>
              <a:rPr lang="es-CL" dirty="0" smtClean="0"/>
              <a:t>nivel jerárquico, </a:t>
            </a:r>
            <a:r>
              <a:rPr lang="es-CL" dirty="0"/>
              <a:t>incluidas las asignaciones que </a:t>
            </a:r>
            <a:r>
              <a:rPr lang="es-CL" dirty="0" smtClean="0"/>
              <a:t>correspondan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149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697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FECHAS DE LA DECLARACIÓN Y SU ACTUALIZACIÓN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(</a:t>
            </a:r>
            <a:r>
              <a:rPr lang="es-CL" dirty="0" smtClean="0"/>
              <a:t>Artículo 5) La  declaración de Intereses  y patrimonio deberá efectuarse dentro de los treinta días  siguientes  de la fecha de asunción  del cargo.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Además</a:t>
            </a:r>
            <a:r>
              <a:rPr lang="es-CL" dirty="0" smtClean="0"/>
              <a:t>, el declarante deberá actualizarla: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a</a:t>
            </a:r>
            <a:r>
              <a:rPr lang="es-CL" dirty="0" smtClean="0"/>
              <a:t>) anualmente, durante el mes de marzo , y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b</a:t>
            </a:r>
            <a:r>
              <a:rPr lang="es-CL" dirty="0" smtClean="0"/>
              <a:t>) dentro de los treinta días posteriores a concluir sus funciones.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40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FORMAS DE EFECTUARLA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Artículo 6°.-La  declaración de intereses  y patrimonio, y sus actualizaciones, deberán efectuarse a través de un formulario electrónico y conforme a lo previsto en la ley Nº 19.799</a:t>
            </a:r>
            <a:r>
              <a:rPr lang="es-CL" dirty="0" smtClean="0"/>
              <a:t>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00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caso de no estar implementado o habilitado el respectivo formulario electrónico, la declaración podrá efectuarse en papel , debidamente autentificada al momento de su recepción por el ministro de fe del órgano u organismo al que pertenezca el declarante o, en su defecto, ante notario.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070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PUBLICIDAD DE LA DECLARACION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La declaración </a:t>
            </a:r>
            <a:r>
              <a:rPr lang="es-CL" dirty="0"/>
              <a:t>s</a:t>
            </a:r>
            <a:r>
              <a:rPr lang="es-CL" dirty="0" smtClean="0"/>
              <a:t>erá pública, sin perjuicio De los datos sensibles y datos personales que sirvan para la individualización del declarante y su domicilio, y revestirá, Para todos Los efectos legales, la calidad de declaración jurada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7669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/>
              <a:t>(Artículo 7) La declaración de intereses y patrimonio deberá </a:t>
            </a:r>
            <a:r>
              <a:rPr lang="es-CL" dirty="0" smtClean="0"/>
              <a:t>contener </a:t>
            </a:r>
            <a:r>
              <a:rPr lang="es-CL" dirty="0"/>
              <a:t>la fecha y lugar en que se presenta y la </a:t>
            </a:r>
            <a:r>
              <a:rPr lang="es-CL" dirty="0" smtClean="0"/>
              <a:t>singularización </a:t>
            </a:r>
            <a:r>
              <a:rPr lang="es-CL" dirty="0"/>
              <a:t>de todas las actividades y bienes del </a:t>
            </a:r>
            <a:r>
              <a:rPr lang="es-CL" dirty="0" smtClean="0"/>
              <a:t>declarante </a:t>
            </a:r>
            <a:r>
              <a:rPr lang="es-CL" dirty="0"/>
              <a:t>que se señalan a </a:t>
            </a:r>
            <a:r>
              <a:rPr lang="es-CL" dirty="0" smtClean="0"/>
              <a:t>continuación :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a) Actividades profesionales, laborales, económicas, </a:t>
            </a:r>
          </a:p>
          <a:p>
            <a:pPr marL="0" indent="0">
              <a:buNone/>
            </a:pPr>
            <a:r>
              <a:rPr lang="es-CL" dirty="0"/>
              <a:t>gremiales o de beneficencia, sean o </a:t>
            </a:r>
            <a:r>
              <a:rPr lang="es-CL" dirty="0" smtClean="0"/>
              <a:t>no remuneradas</a:t>
            </a:r>
            <a:r>
              <a:rPr lang="es-CL" dirty="0"/>
              <a:t>, que </a:t>
            </a:r>
            <a:r>
              <a:rPr lang="es-CL" dirty="0" smtClean="0"/>
              <a:t>realice </a:t>
            </a:r>
            <a:r>
              <a:rPr lang="es-CL" dirty="0"/>
              <a:t>o en que participe el declarante, incluidas las </a:t>
            </a:r>
            <a:r>
              <a:rPr lang="es-CL" dirty="0" smtClean="0"/>
              <a:t>realizadas </a:t>
            </a:r>
            <a:r>
              <a:rPr lang="es-CL" dirty="0"/>
              <a:t>en los doce meses anteriores a la fecha de </a:t>
            </a:r>
            <a:r>
              <a:rPr lang="es-CL" dirty="0" smtClean="0"/>
              <a:t> asunción </a:t>
            </a:r>
            <a:r>
              <a:rPr lang="es-CL" dirty="0"/>
              <a:t>del cargo.</a:t>
            </a:r>
          </a:p>
        </p:txBody>
      </p:sp>
    </p:spTree>
    <p:extLst>
      <p:ext uri="{BB962C8B-B14F-4D97-AF65-F5344CB8AC3E}">
        <p14:creationId xmlns:p14="http://schemas.microsoft.com/office/powerpoint/2010/main" val="13223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CL" dirty="0"/>
              <a:t>b) </a:t>
            </a:r>
            <a:r>
              <a:rPr lang="es-CL" dirty="0" smtClean="0"/>
              <a:t>Bienes </a:t>
            </a:r>
            <a:r>
              <a:rPr lang="es-CL" dirty="0"/>
              <a:t>inmuebles </a:t>
            </a:r>
            <a:r>
              <a:rPr lang="es-CL" dirty="0" smtClean="0"/>
              <a:t>situados </a:t>
            </a:r>
            <a:r>
              <a:rPr lang="es-CL" dirty="0"/>
              <a:t>en el país o extranjero. </a:t>
            </a:r>
          </a:p>
          <a:p>
            <a:pPr marL="0" indent="0">
              <a:buNone/>
            </a:pPr>
            <a:r>
              <a:rPr lang="es-CL" dirty="0"/>
              <a:t>De los ubicados </a:t>
            </a:r>
            <a:r>
              <a:rPr lang="es-CL" dirty="0" smtClean="0"/>
              <a:t>en </a:t>
            </a:r>
            <a:r>
              <a:rPr lang="es-CL" dirty="0"/>
              <a:t>Chile, deberá indicarse su avalúo fiscal y fecha de adquisición, las </a:t>
            </a:r>
            <a:r>
              <a:rPr lang="es-CL" dirty="0" smtClean="0"/>
              <a:t>prohibiciones</a:t>
            </a:r>
            <a:r>
              <a:rPr lang="es-CL" dirty="0"/>
              <a:t>, hipotecas, embargos, litigios, usufructos, fideicomisos y </a:t>
            </a:r>
            <a:r>
              <a:rPr lang="es-CL" dirty="0" smtClean="0"/>
              <a:t>demás </a:t>
            </a:r>
            <a:r>
              <a:rPr lang="es-CL" dirty="0"/>
              <a:t>gravámenes que les afecten, con mención de las respectivas </a:t>
            </a:r>
            <a:r>
              <a:rPr lang="es-CL" dirty="0" smtClean="0"/>
              <a:t>inscripciones</a:t>
            </a:r>
            <a:r>
              <a:rPr lang="es-CL" dirty="0"/>
              <a:t>, sea que tengan estos bienes en propiedad, copropiedad, </a:t>
            </a:r>
            <a:r>
              <a:rPr lang="es-CL" dirty="0" smtClean="0"/>
              <a:t>comunidad</a:t>
            </a:r>
            <a:r>
              <a:rPr lang="es-CL" dirty="0"/>
              <a:t>, propiedad fiduciaria o cualquier otra forma de propiedad. </a:t>
            </a:r>
          </a:p>
          <a:p>
            <a:pPr marL="0" indent="0">
              <a:buNone/>
            </a:pPr>
            <a:r>
              <a:rPr lang="es-CL" dirty="0"/>
              <a:t>De los ubicados en el extranjero, deberá indicarse el valor corriente en </a:t>
            </a:r>
            <a:r>
              <a:rPr lang="es-CL" dirty="0" smtClean="0"/>
              <a:t>plaza </a:t>
            </a:r>
            <a:r>
              <a:rPr lang="es-CL" dirty="0"/>
              <a:t>de los mismos, en los términos del artículo 46 bis de la </a:t>
            </a:r>
            <a:r>
              <a:rPr lang="es-CL" dirty="0" smtClean="0"/>
              <a:t>ley N° 16.271</a:t>
            </a:r>
            <a:r>
              <a:rPr lang="es-CL" dirty="0"/>
              <a:t>. Asimismo, se deberá incluir aquellos inmuebles sobre los </a:t>
            </a:r>
            <a:r>
              <a:rPr lang="es-CL" dirty="0" smtClean="0"/>
              <a:t>cuales </a:t>
            </a:r>
            <a:r>
              <a:rPr lang="es-CL" dirty="0"/>
              <a:t>ejerza otros derechos reales distintos de la propiedad.</a:t>
            </a:r>
          </a:p>
        </p:txBody>
      </p:sp>
    </p:spTree>
    <p:extLst>
      <p:ext uri="{BB962C8B-B14F-4D97-AF65-F5344CB8AC3E}">
        <p14:creationId xmlns:p14="http://schemas.microsoft.com/office/powerpoint/2010/main" val="26951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c) </a:t>
            </a:r>
            <a:r>
              <a:rPr lang="es-CL" dirty="0" smtClean="0"/>
              <a:t>Derechos </a:t>
            </a:r>
            <a:r>
              <a:rPr lang="es-CL" dirty="0"/>
              <a:t>de aprovechamiento de aguas y </a:t>
            </a:r>
            <a:r>
              <a:rPr lang="es-CL" dirty="0" smtClean="0"/>
              <a:t>concesiones de </a:t>
            </a:r>
            <a:r>
              <a:rPr lang="es-CL" dirty="0"/>
              <a:t>que sea titular el declarante.</a:t>
            </a:r>
          </a:p>
          <a:p>
            <a:pPr marL="0" indent="0">
              <a:buNone/>
            </a:pPr>
            <a:r>
              <a:rPr lang="es-CL" dirty="0"/>
              <a:t>d) </a:t>
            </a:r>
            <a:r>
              <a:rPr lang="es-CL" dirty="0" smtClean="0"/>
              <a:t>Bienes </a:t>
            </a:r>
            <a:r>
              <a:rPr lang="es-CL" dirty="0"/>
              <a:t>muebles </a:t>
            </a:r>
            <a:r>
              <a:rPr lang="es-CL" dirty="0" smtClean="0"/>
              <a:t>registrables , </a:t>
            </a:r>
            <a:r>
              <a:rPr lang="es-CL" dirty="0"/>
              <a:t>tales como vehículos </a:t>
            </a:r>
            <a:r>
              <a:rPr lang="es-CL" dirty="0" smtClean="0"/>
              <a:t>motorizados</a:t>
            </a:r>
            <a:r>
              <a:rPr lang="es-CL" dirty="0"/>
              <a:t>, indicando su inscripción en el Registro </a:t>
            </a:r>
            <a:r>
              <a:rPr lang="es-CL" dirty="0" smtClean="0"/>
              <a:t>Nacional </a:t>
            </a:r>
            <a:r>
              <a:rPr lang="es-CL" dirty="0"/>
              <a:t>de Vehículos Motorizados y su avalúo fiscal, y </a:t>
            </a:r>
            <a:r>
              <a:rPr lang="es-CL" dirty="0" smtClean="0"/>
              <a:t>las </a:t>
            </a:r>
            <a:r>
              <a:rPr lang="es-CL" dirty="0"/>
              <a:t>naves y aeronaves señalando su tasación, matrícula </a:t>
            </a:r>
            <a:r>
              <a:rPr lang="es-CL" dirty="0" smtClean="0"/>
              <a:t>y </a:t>
            </a:r>
            <a:r>
              <a:rPr lang="es-CL" dirty="0"/>
              <a:t>los datos para su debida singularización.</a:t>
            </a:r>
          </a:p>
        </p:txBody>
      </p:sp>
    </p:spTree>
    <p:extLst>
      <p:ext uri="{BB962C8B-B14F-4D97-AF65-F5344CB8AC3E}">
        <p14:creationId xmlns:p14="http://schemas.microsoft.com/office/powerpoint/2010/main" val="24682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L" dirty="0"/>
              <a:t>e) </a:t>
            </a:r>
            <a:r>
              <a:rPr lang="es-CL" dirty="0" smtClean="0"/>
              <a:t>Toda </a:t>
            </a:r>
            <a:r>
              <a:rPr lang="es-CL" dirty="0"/>
              <a:t>clase de derechos o acciones, de cualquier </a:t>
            </a:r>
            <a:r>
              <a:rPr lang="es-CL" dirty="0" smtClean="0"/>
              <a:t>naturaleza , que </a:t>
            </a:r>
            <a:r>
              <a:rPr lang="es-CL" dirty="0"/>
              <a:t>tenga el declarante en comunidades, sociedades o </a:t>
            </a:r>
            <a:r>
              <a:rPr lang="es-CL" dirty="0" smtClean="0"/>
              <a:t>empresas </a:t>
            </a:r>
            <a:r>
              <a:rPr lang="es-CL" dirty="0"/>
              <a:t>constituidas en Chile, con indicación del nombre o </a:t>
            </a:r>
            <a:r>
              <a:rPr lang="es-CL" dirty="0" smtClean="0"/>
              <a:t>razón </a:t>
            </a:r>
            <a:r>
              <a:rPr lang="es-CL" dirty="0"/>
              <a:t>social, giro registrado en el S.I.I., porcentaje, cantidad de </a:t>
            </a:r>
            <a:r>
              <a:rPr lang="es-CL" dirty="0" smtClean="0"/>
              <a:t>acciones</a:t>
            </a:r>
            <a:r>
              <a:rPr lang="es-CL" dirty="0"/>
              <a:t>, fecha de adquisición de las acciones o derechos y el </a:t>
            </a:r>
            <a:r>
              <a:rPr lang="es-CL" dirty="0" smtClean="0"/>
              <a:t>valor </a:t>
            </a:r>
            <a:r>
              <a:rPr lang="es-CL" dirty="0"/>
              <a:t>corriente en plaza o, a falta de éste, el valor de libros </a:t>
            </a:r>
            <a:r>
              <a:rPr lang="es-CL" dirty="0" smtClean="0"/>
              <a:t>de la </a:t>
            </a:r>
            <a:r>
              <a:rPr lang="es-CL" dirty="0"/>
              <a:t>participación que le corresponde. También deberá </a:t>
            </a:r>
            <a:r>
              <a:rPr lang="es-CL" dirty="0" smtClean="0"/>
              <a:t>incluirse derechos </a:t>
            </a:r>
            <a:r>
              <a:rPr lang="es-CL" dirty="0"/>
              <a:t>o acciones que tenga en sociedades u otras </a:t>
            </a:r>
            <a:r>
              <a:rPr lang="es-CL" dirty="0" smtClean="0"/>
              <a:t>entidades </a:t>
            </a:r>
            <a:r>
              <a:rPr lang="es-CL" dirty="0"/>
              <a:t>constituidas en el extranjero, indicando los datos </a:t>
            </a:r>
            <a:r>
              <a:rPr lang="es-CL" dirty="0" smtClean="0"/>
              <a:t>que </a:t>
            </a:r>
            <a:r>
              <a:rPr lang="es-CL" dirty="0"/>
              <a:t>permitan su adecuada singularización y valorización.</a:t>
            </a:r>
          </a:p>
        </p:txBody>
      </p:sp>
    </p:spTree>
    <p:extLst>
      <p:ext uri="{BB962C8B-B14F-4D97-AF65-F5344CB8AC3E}">
        <p14:creationId xmlns:p14="http://schemas.microsoft.com/office/powerpoint/2010/main" val="23293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GENERALIDADES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419056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(Artículo1º)Regula y define el principio de probidad en el ejercicio de la función pública y la prevención y sanción de conflictos de intereses y cuando existen dichos conflictos.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26235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712" y="1588"/>
            <a:ext cx="2694792" cy="263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34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/>
              <a:t>Cuando los derechos o acciones de que sea titular le permitan </a:t>
            </a:r>
            <a:r>
              <a:rPr lang="es-CL" dirty="0" smtClean="0"/>
              <a:t>ser </a:t>
            </a:r>
            <a:r>
              <a:rPr lang="es-CL" dirty="0"/>
              <a:t>controlador de una sociedad, en los términos del artículo </a:t>
            </a:r>
            <a:r>
              <a:rPr lang="es-CL" dirty="0" smtClean="0"/>
              <a:t>97 </a:t>
            </a:r>
            <a:r>
              <a:rPr lang="es-CL" dirty="0"/>
              <a:t>de la ley </a:t>
            </a:r>
            <a:r>
              <a:rPr lang="es-CL" dirty="0" smtClean="0"/>
              <a:t>N°18.045</a:t>
            </a:r>
            <a:r>
              <a:rPr lang="es-CL" dirty="0"/>
              <a:t>, o influir decisivamente en la </a:t>
            </a:r>
            <a:r>
              <a:rPr lang="es-CL" dirty="0" smtClean="0"/>
              <a:t>administración </a:t>
            </a:r>
            <a:r>
              <a:rPr lang="es-CL" dirty="0"/>
              <a:t>o en la gestión de ella, también </a:t>
            </a:r>
            <a:r>
              <a:rPr lang="es-CL" dirty="0" smtClean="0"/>
              <a:t>deberán incluirse </a:t>
            </a:r>
            <a:r>
              <a:rPr lang="es-CL" dirty="0"/>
              <a:t>los bienes inmuebles, derechos, concesiones y valores </a:t>
            </a:r>
            <a:r>
              <a:rPr lang="es-CL" dirty="0" smtClean="0"/>
              <a:t>a </a:t>
            </a:r>
            <a:r>
              <a:rPr lang="es-CL" dirty="0"/>
              <a:t>que se refieren las letras b), c) y f) de este artículo, y </a:t>
            </a:r>
            <a:r>
              <a:rPr lang="es-CL" dirty="0" smtClean="0"/>
              <a:t>los derechos </a:t>
            </a:r>
            <a:r>
              <a:rPr lang="es-CL" dirty="0"/>
              <a:t>y acciones de que trata esta letra que pertenezcan </a:t>
            </a:r>
            <a:r>
              <a:rPr lang="es-CL" dirty="0" smtClean="0"/>
              <a:t>a dichas </a:t>
            </a:r>
            <a:r>
              <a:rPr lang="es-CL" dirty="0"/>
              <a:t>comunidades, sociedades o empresas, en los términos </a:t>
            </a:r>
            <a:r>
              <a:rPr lang="es-CL" dirty="0" smtClean="0"/>
              <a:t>referidos </a:t>
            </a:r>
            <a:r>
              <a:rPr lang="es-CL" dirty="0"/>
              <a:t>precedentemente.</a:t>
            </a:r>
          </a:p>
        </p:txBody>
      </p:sp>
    </p:spTree>
    <p:extLst>
      <p:ext uri="{BB962C8B-B14F-4D97-AF65-F5344CB8AC3E}">
        <p14:creationId xmlns:p14="http://schemas.microsoft.com/office/powerpoint/2010/main" val="11828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CONTENIDO DE LA DECLARACION.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/>
              <a:t>f) </a:t>
            </a:r>
            <a:r>
              <a:rPr lang="es-CL" dirty="0" smtClean="0"/>
              <a:t>Valores</a:t>
            </a:r>
            <a:r>
              <a:rPr lang="es-CL" dirty="0"/>
              <a:t>, distintos de aquellos señalados en la letra </a:t>
            </a:r>
            <a:r>
              <a:rPr lang="es-CL" dirty="0" smtClean="0"/>
              <a:t>anterior , a </a:t>
            </a:r>
            <a:r>
              <a:rPr lang="es-CL" dirty="0"/>
              <a:t>que se refiere el inciso primero del artículo </a:t>
            </a:r>
            <a:r>
              <a:rPr lang="es-CL" dirty="0" smtClean="0"/>
              <a:t>3 ° de </a:t>
            </a:r>
            <a:r>
              <a:rPr lang="es-CL" dirty="0"/>
              <a:t>la ley </a:t>
            </a:r>
            <a:r>
              <a:rPr lang="es-CL" dirty="0" smtClean="0"/>
              <a:t>N°18.045</a:t>
            </a:r>
            <a:r>
              <a:rPr lang="es-CL" dirty="0"/>
              <a:t>, que tenga la autoridad o el funcionario declarante</a:t>
            </a:r>
            <a:r>
              <a:rPr lang="es-CL" dirty="0" smtClean="0"/>
              <a:t>, sea </a:t>
            </a:r>
            <a:r>
              <a:rPr lang="es-CL" dirty="0"/>
              <a:t>que se transen o no en bolsa, tanto en Chile como en </a:t>
            </a:r>
            <a:r>
              <a:rPr lang="es-CL" dirty="0" smtClean="0"/>
              <a:t>el extranjero</a:t>
            </a:r>
            <a:r>
              <a:rPr lang="es-CL" dirty="0"/>
              <a:t>, incluyendo aquellos emitidos o garantizados por el </a:t>
            </a:r>
            <a:r>
              <a:rPr lang="es-CL" dirty="0" smtClean="0"/>
              <a:t>Estado</a:t>
            </a:r>
            <a:r>
              <a:rPr lang="es-CL" dirty="0"/>
              <a:t>, por las instituciones públicas centralizadas o </a:t>
            </a:r>
            <a:r>
              <a:rPr lang="es-CL" dirty="0" smtClean="0"/>
              <a:t>descentralizadas </a:t>
            </a:r>
            <a:r>
              <a:rPr lang="es-CL" dirty="0"/>
              <a:t>y por el Banco Central de Chile, con </a:t>
            </a:r>
            <a:r>
              <a:rPr lang="es-CL" dirty="0" smtClean="0"/>
              <a:t>indicación </a:t>
            </a:r>
            <a:r>
              <a:rPr lang="es-CL" dirty="0"/>
              <a:t>de su fecha de adquisición y de su valor corriente en </a:t>
            </a:r>
            <a:r>
              <a:rPr lang="es-CL" dirty="0" smtClean="0"/>
              <a:t>plaza</a:t>
            </a:r>
            <a:r>
              <a:rPr lang="es-C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275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CONTENIDO DE LA DECLARACION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CL" dirty="0"/>
              <a:t>g</a:t>
            </a:r>
            <a:r>
              <a:rPr lang="es-CL" dirty="0" smtClean="0"/>
              <a:t>) Contratos De mandato Especial de administración de cartera De valores Con indicación de los siguientes antecedentes : individualización De la persona Jurídica mandataria ; fecha de celebración De el o los contratos ; notaría pública O consulado de Chile  donde </a:t>
            </a:r>
            <a:r>
              <a:rPr lang="es-CL" dirty="0" err="1" smtClean="0"/>
              <a:t>dueron</a:t>
            </a:r>
            <a:r>
              <a:rPr lang="es-CL" dirty="0" smtClean="0"/>
              <a:t> otorgados, Según corresponda, Indicando El valor comercial Global de la cartera</a:t>
            </a:r>
            <a:r>
              <a:rPr lang="es-CL" dirty="0"/>
              <a:t> </a:t>
            </a:r>
            <a:r>
              <a:rPr lang="es-CL" dirty="0" smtClean="0"/>
              <a:t>de activos Entregada En administración A la fecha De la declaración, Conforme a lo informado por el mandatario En La Última Memoria Anual presentada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661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CONTENIDO DE LA DECLARACION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 smtClean="0"/>
              <a:t>h</a:t>
            </a:r>
            <a:r>
              <a:rPr lang="es-CL" dirty="0"/>
              <a:t>) La enunciación del pasivo, siempre que en su </a:t>
            </a:r>
            <a:r>
              <a:rPr lang="es-CL" dirty="0" smtClean="0"/>
              <a:t>conjunto </a:t>
            </a:r>
            <a:r>
              <a:rPr lang="es-CL" dirty="0"/>
              <a:t>ascienda a un monto superior a cien </a:t>
            </a:r>
            <a:r>
              <a:rPr lang="es-CL" dirty="0" smtClean="0"/>
              <a:t>unidades </a:t>
            </a:r>
            <a:r>
              <a:rPr lang="es-CL" dirty="0"/>
              <a:t>tributarias </a:t>
            </a:r>
            <a:r>
              <a:rPr lang="es-CL" dirty="0" smtClean="0"/>
              <a:t>mensuales.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La declaración deberá incluir </a:t>
            </a:r>
            <a:r>
              <a:rPr lang="es-CL" dirty="0" smtClean="0"/>
              <a:t>asimismo el nombre </a:t>
            </a:r>
            <a:r>
              <a:rPr lang="es-CL" dirty="0"/>
              <a:t>completo </a:t>
            </a:r>
            <a:r>
              <a:rPr lang="es-CL" dirty="0" smtClean="0"/>
              <a:t>del </a:t>
            </a:r>
            <a:r>
              <a:rPr lang="es-CL" dirty="0"/>
              <a:t>declarante y </a:t>
            </a:r>
            <a:r>
              <a:rPr lang="es-CL" dirty="0" smtClean="0"/>
              <a:t>de </a:t>
            </a:r>
            <a:r>
              <a:rPr lang="es-CL" dirty="0"/>
              <a:t>su </a:t>
            </a:r>
            <a:r>
              <a:rPr lang="es-CL" dirty="0" smtClean="0"/>
              <a:t>cónyuge </a:t>
            </a:r>
            <a:r>
              <a:rPr lang="es-CL" dirty="0"/>
              <a:t>o conviviente </a:t>
            </a:r>
            <a:r>
              <a:rPr lang="es-CL" dirty="0" smtClean="0"/>
              <a:t>civil.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76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DEFINICION: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059016" cy="4525963"/>
          </a:xfrm>
        </p:spPr>
        <p:txBody>
          <a:bodyPr/>
          <a:lstStyle/>
          <a:p>
            <a:r>
              <a:rPr lang="es-CL" dirty="0" smtClean="0"/>
              <a:t>El principio de probidad en la función pública consiste en observar una conducta funcionaria intachable, un desempeño honesto y leal de la función o cargo con preeminencia del interés general sobre el particular.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</p:spPr>
        <p:txBody>
          <a:bodyPr/>
          <a:lstStyle/>
          <a:p>
            <a:r>
              <a:rPr lang="es-CL" dirty="0" smtClean="0"/>
              <a:t>RESPONSABILIDADES Y SANCIONES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75445"/>
            <a:ext cx="8229600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(Artículo 2) Todo aquel que desempeñe funciones públicas, cualquiera sea la calidad jurídica en que lo haga, deberá ejercerlas en conformidad con lo dispuesto en la Constitución y las leyes, con estricto apego al principio de probidad.</a:t>
            </a:r>
          </a:p>
        </p:txBody>
      </p:sp>
    </p:spTree>
    <p:extLst>
      <p:ext uri="{BB962C8B-B14F-4D97-AF65-F5344CB8AC3E}">
        <p14:creationId xmlns:p14="http://schemas.microsoft.com/office/powerpoint/2010/main" val="407366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RESPONSABILIDADES Y SANCIONES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La inobservancia del principio de probidad acarreará las responsabilidades y sanciones que determine la Constitución o las leyes, según corresponda.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6924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66936" y="1277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AUTORIDADES Y FUNCIONARIOS -DEBER DE DECLARAR INTERESES Y PATRIMONIO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79501"/>
            <a:ext cx="8229600" cy="4525963"/>
          </a:xfrm>
        </p:spPr>
        <p:txBody>
          <a:bodyPr>
            <a:normAutofit/>
          </a:bodyPr>
          <a:lstStyle/>
          <a:p>
            <a:r>
              <a:rPr lang="es-CL" dirty="0" smtClean="0"/>
              <a:t>(Artículo3)Esta ley determina las autoridades y funcionarios que deberán declarar sus intereses y patrimonio en forma pública, en los casos y condiciones que señala.</a:t>
            </a:r>
          </a:p>
        </p:txBody>
      </p:sp>
    </p:spTree>
    <p:extLst>
      <p:ext uri="{BB962C8B-B14F-4D97-AF65-F5344CB8AC3E}">
        <p14:creationId xmlns:p14="http://schemas.microsoft.com/office/powerpoint/2010/main" val="852753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38944" y="8458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AUTORIDADES Y FUNCIONARIOS -DEBER DE DECLARAR INTERESES Y PATRIMONIO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3397"/>
            <a:ext cx="8229600" cy="4525963"/>
          </a:xfrm>
        </p:spPr>
        <p:txBody>
          <a:bodyPr/>
          <a:lstStyle/>
          <a:p>
            <a:r>
              <a:rPr lang="es-CL" dirty="0" smtClean="0"/>
              <a:t>Así también, los casos y condiciones en que esas autoridades delegarán a terceros la administración de ciertos bienes y finalmente establece situaciones calificadas en que deberán proceder a la enajenación de determinados bienes que supongan conflicto de intereses en el ejercicio de su función pública.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435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669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DECLARACIÓN DE INTERESES Y PATRIMONIO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496" y="148478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s-CL" dirty="0" smtClean="0"/>
              <a:t>TÍTULO II De la declaración de intereses y patrimonio.</a:t>
            </a:r>
          </a:p>
          <a:p>
            <a:r>
              <a:rPr lang="es-CL" dirty="0" smtClean="0"/>
              <a:t>CAPÍTULO 1°De los sujetos obligados y del contenido de la declaración de intereses y patrimonio.</a:t>
            </a:r>
          </a:p>
          <a:p>
            <a:r>
              <a:rPr lang="es-CL" dirty="0" smtClean="0"/>
              <a:t>(Artículo 4.-) Además de los sujetos señalados en el Capítulo 3°de este Título, se encontrarán obligados a realizar una declaración de intereses y patrimonio, en los términos que indica esta ley, las siguientes personas: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1851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4928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DECLARACIÓN DE INTERESES Y PATRIMONIO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dirty="0"/>
              <a:t>(Indicación de numerales en lo que nos interesa</a:t>
            </a:r>
            <a:r>
              <a:rPr lang="es-CL" sz="2800" dirty="0" smtClean="0"/>
              <a:t>)...</a:t>
            </a:r>
          </a:p>
          <a:p>
            <a:pPr marL="0" indent="0">
              <a:buNone/>
            </a:pPr>
            <a:r>
              <a:rPr lang="es-CL" sz="2800" dirty="0" smtClean="0"/>
              <a:t>4</a:t>
            </a:r>
            <a:r>
              <a:rPr lang="es-CL" sz="2800" dirty="0"/>
              <a:t>. </a:t>
            </a:r>
            <a:r>
              <a:rPr lang="es-CL" sz="2800" dirty="0" smtClean="0"/>
              <a:t>Los </a:t>
            </a:r>
            <a:r>
              <a:rPr lang="es-CL" sz="2800" dirty="0"/>
              <a:t>alcaldes, concejales </a:t>
            </a:r>
            <a:r>
              <a:rPr lang="es-CL" sz="2800" dirty="0" smtClean="0"/>
              <a:t>y </a:t>
            </a:r>
            <a:r>
              <a:rPr lang="es-CL" sz="2800" dirty="0"/>
              <a:t>consejeros regionales</a:t>
            </a:r>
            <a:r>
              <a:rPr lang="es-CL" sz="2800" dirty="0" smtClean="0"/>
              <a:t>.... </a:t>
            </a:r>
          </a:p>
          <a:p>
            <a:pPr marL="0" indent="0">
              <a:buNone/>
            </a:pPr>
            <a:r>
              <a:rPr lang="es-CL" sz="2800" dirty="0" smtClean="0"/>
              <a:t>8</a:t>
            </a:r>
            <a:r>
              <a:rPr lang="es-CL" sz="2800" dirty="0"/>
              <a:t>. ..., y </a:t>
            </a:r>
            <a:r>
              <a:rPr lang="es-CL" sz="2800" dirty="0" smtClean="0"/>
              <a:t>los </a:t>
            </a:r>
            <a:r>
              <a:rPr lang="es-CL" sz="2800" dirty="0"/>
              <a:t>directores y secretarios ejecutivos de </a:t>
            </a:r>
            <a:r>
              <a:rPr lang="es-CL" sz="2800" dirty="0" smtClean="0"/>
              <a:t>fundaciones</a:t>
            </a:r>
            <a:r>
              <a:rPr lang="es-CL" sz="2800" dirty="0"/>
              <a:t>, corporaciones o </a:t>
            </a:r>
            <a:r>
              <a:rPr lang="es-CL" sz="2800" dirty="0" smtClean="0"/>
              <a:t>asociaciones reguladas en </a:t>
            </a:r>
            <a:r>
              <a:rPr lang="es-CL" sz="2800" dirty="0"/>
              <a:t>el decreto con fuerza de ley </a:t>
            </a:r>
            <a:r>
              <a:rPr lang="es-CL" sz="2800" dirty="0" smtClean="0"/>
              <a:t>N°1</a:t>
            </a:r>
            <a:r>
              <a:rPr lang="es-CL" sz="2800" dirty="0"/>
              <a:t>, del año 2006, </a:t>
            </a:r>
            <a:r>
              <a:rPr lang="es-CL" sz="2800" dirty="0" smtClean="0"/>
              <a:t>del </a:t>
            </a:r>
            <a:r>
              <a:rPr lang="es-CL" sz="2800" dirty="0"/>
              <a:t>Ministerio del Interior, que fija el texto refundido, </a:t>
            </a:r>
            <a:r>
              <a:rPr lang="es-CL" sz="2800" dirty="0" smtClean="0"/>
              <a:t>coordinado </a:t>
            </a:r>
            <a:r>
              <a:rPr lang="es-CL" sz="2800" dirty="0"/>
              <a:t>y sistematizado </a:t>
            </a:r>
            <a:r>
              <a:rPr lang="es-CL" sz="2800" dirty="0" smtClean="0"/>
              <a:t>de </a:t>
            </a:r>
            <a:r>
              <a:rPr lang="es-CL" sz="2800" dirty="0"/>
              <a:t>la ley </a:t>
            </a:r>
            <a:r>
              <a:rPr lang="es-CL" sz="2800" dirty="0" smtClean="0"/>
              <a:t>N°18.695</a:t>
            </a:r>
            <a:r>
              <a:rPr lang="es-CL" sz="2800" dirty="0"/>
              <a:t>, </a:t>
            </a:r>
            <a:r>
              <a:rPr lang="es-CL" sz="2800" dirty="0" smtClean="0"/>
              <a:t>orgánica constitucional </a:t>
            </a:r>
            <a:r>
              <a:rPr lang="es-CL" sz="2800" dirty="0"/>
              <a:t>de </a:t>
            </a:r>
            <a:r>
              <a:rPr lang="es-CL" sz="2800" dirty="0" smtClean="0"/>
              <a:t>municipalidades. </a:t>
            </a:r>
            <a:r>
              <a:rPr lang="es-CL" sz="2800" dirty="0"/>
              <a:t>...,</a:t>
            </a:r>
          </a:p>
        </p:txBody>
      </p:sp>
    </p:spTree>
    <p:extLst>
      <p:ext uri="{BB962C8B-B14F-4D97-AF65-F5344CB8AC3E}">
        <p14:creationId xmlns:p14="http://schemas.microsoft.com/office/powerpoint/2010/main" val="114674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1419</Words>
  <Application>Microsoft Office PowerPoint</Application>
  <PresentationFormat>Presentación en pantalla (4:3)</PresentationFormat>
  <Paragraphs>59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LEY NÚM. 20.880  SOBRE PROBIDAD EN LA FUNCIÓN PÚBLICA Y PREVENCIÓN DE LOS CONFLICTOS DE INTERESES</vt:lpstr>
      <vt:lpstr>GENERALIDADES</vt:lpstr>
      <vt:lpstr>DEFINICION:</vt:lpstr>
      <vt:lpstr>RESPONSABILIDADES Y SANCIONES</vt:lpstr>
      <vt:lpstr>RESPONSABILIDADES Y SANCIONES</vt:lpstr>
      <vt:lpstr>AUTORIDADES Y FUNCIONARIOS -DEBER DE DECLARAR INTERESES Y PATRIMONIO</vt:lpstr>
      <vt:lpstr>AUTORIDADES Y FUNCIONARIOS -DEBER DE DECLARAR INTERESES Y PATRIMONIO</vt:lpstr>
      <vt:lpstr>DECLARACIÓN DE INTERESES Y PATRIMONIO</vt:lpstr>
      <vt:lpstr>DECLARACIÓN DE INTERESES Y PATRIMONIO</vt:lpstr>
      <vt:lpstr>DECLARACIÓN DE INTERESES Y PATRIMONIO</vt:lpstr>
      <vt:lpstr>DECLARACIÓN DE INTERESES Y PATRIMONIO</vt:lpstr>
      <vt:lpstr>FECHAS DE LA DECLARACIÓN Y SU ACTUALIZACIÓN</vt:lpstr>
      <vt:lpstr>FORMAS DE EFECTUARLA</vt:lpstr>
      <vt:lpstr>Presentación de PowerPoint</vt:lpstr>
      <vt:lpstr>PUBLICIDAD DE LA DECLARACION</vt:lpstr>
      <vt:lpstr>CONTENIDO DE LA DECLARACION</vt:lpstr>
      <vt:lpstr>CONTENIDO DE LA DECLARACION</vt:lpstr>
      <vt:lpstr>CONTENIDO DE LA DECLARACION</vt:lpstr>
      <vt:lpstr>CONTENIDO DE LA DECLARACION</vt:lpstr>
      <vt:lpstr>CONTENIDO DE LA DECLARACION.</vt:lpstr>
      <vt:lpstr>CONTENIDO DE LA DECLARACION.</vt:lpstr>
      <vt:lpstr>CONTENIDO DE LA DECLARACION.</vt:lpstr>
      <vt:lpstr>CONTENIDO DE LA DECLARACION.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NÚM. 20.880  SOBRE PROBIDAD EN LA FUNCIÓN PÚBLICA Y PREVENCIÓN DE LOS CONFLICTOS DE INTERESES</dc:title>
  <dc:creator>DanielFuentes</dc:creator>
  <cp:lastModifiedBy>Luffi</cp:lastModifiedBy>
  <cp:revision>13</cp:revision>
  <dcterms:created xsi:type="dcterms:W3CDTF">2016-08-26T13:54:30Z</dcterms:created>
  <dcterms:modified xsi:type="dcterms:W3CDTF">2016-09-07T19:26:33Z</dcterms:modified>
</cp:coreProperties>
</file>